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9"/>
  </p:notesMasterIdLst>
  <p:sldIdLst>
    <p:sldId id="257" r:id="rId2"/>
    <p:sldId id="258" r:id="rId3"/>
    <p:sldId id="265" r:id="rId4"/>
    <p:sldId id="266" r:id="rId5"/>
    <p:sldId id="267" r:id="rId6"/>
    <p:sldId id="268" r:id="rId7"/>
    <p:sldId id="281" r:id="rId8"/>
    <p:sldId id="269" r:id="rId9"/>
    <p:sldId id="25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82" r:id="rId18"/>
    <p:sldId id="278" r:id="rId19"/>
    <p:sldId id="260" r:id="rId20"/>
    <p:sldId id="261" r:id="rId21"/>
    <p:sldId id="283" r:id="rId22"/>
    <p:sldId id="279" r:id="rId23"/>
    <p:sldId id="284" r:id="rId24"/>
    <p:sldId id="262" r:id="rId25"/>
    <p:sldId id="263" r:id="rId26"/>
    <p:sldId id="280" r:id="rId27"/>
    <p:sldId id="26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93B2"/>
    <a:srgbClr val="9CB0CA"/>
    <a:srgbClr val="4A8CA0"/>
    <a:srgbClr val="0D8F9D"/>
    <a:srgbClr val="F9BAA9"/>
    <a:srgbClr val="F36F1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>
        <p:scale>
          <a:sx n="70" d="100"/>
          <a:sy n="70" d="100"/>
        </p:scale>
        <p:origin x="-693" y="28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953BD-A615-456F-94A9-D4601F657339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4A9E1-1E84-4036-AA00-F8FE9E9271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5126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4A9E1-1E84-4036-AA00-F8FE9E9271E1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8190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3515-8FFE-4A81-BA0C-874685D867FD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BF79-5F09-4DDB-93E0-D1E75FDD7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3515-8FFE-4A81-BA0C-874685D867FD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BF79-5F09-4DDB-93E0-D1E75FDD7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3515-8FFE-4A81-BA0C-874685D867FD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BF79-5F09-4DDB-93E0-D1E75FDD7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3515-8FFE-4A81-BA0C-874685D867FD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BF79-5F09-4DDB-93E0-D1E75FDD7C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095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3515-8FFE-4A81-BA0C-874685D867FD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BF79-5F09-4DDB-93E0-D1E75FDD7C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6144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3515-8FFE-4A81-BA0C-874685D867FD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BF79-5F09-4DDB-93E0-D1E75FDD7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3515-8FFE-4A81-BA0C-874685D867FD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BF79-5F09-4DDB-93E0-D1E75FDD7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3515-8FFE-4A81-BA0C-874685D867FD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BF79-5F09-4DDB-93E0-D1E75FDD7C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3515-8FFE-4A81-BA0C-874685D867FD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BF79-5F09-4DDB-93E0-D1E75FDD7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3515-8FFE-4A81-BA0C-874685D867FD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BF79-5F09-4DDB-93E0-D1E75FDD7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3515-8FFE-4A81-BA0C-874685D867FD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BF79-5F09-4DDB-93E0-D1E75FDD7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3515-8FFE-4A81-BA0C-874685D867FD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CCBF79-5F09-4DDB-93E0-D1E75FDD7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3515-8FFE-4A81-BA0C-874685D867FD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BF79-5F09-4DDB-93E0-D1E75FDD7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8B13515-8FFE-4A81-BA0C-874685D867FD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1CCBF79-5F09-4DDB-93E0-D1E75FDD7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263040"/>
          </a:xfrm>
        </p:spPr>
        <p:txBody>
          <a:bodyPr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Звіт про використання коштів за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2022-2023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навчальний 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рік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23918770"/>
              </p:ext>
            </p:extLst>
          </p:nvPr>
        </p:nvGraphicFramePr>
        <p:xfrm>
          <a:off x="323528" y="1628800"/>
          <a:ext cx="8712968" cy="3312963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4176464"/>
                <a:gridCol w="4536504"/>
              </a:tblGrid>
              <a:tr h="1104321">
                <a:tc>
                  <a:txBody>
                    <a:bodyPr/>
                    <a:lstStyle/>
                    <a:p>
                      <a:pPr algn="l"/>
                      <a:r>
                        <a:rPr lang="uk-UA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Бюджетні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176371.00 грн.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1104321">
                <a:tc>
                  <a:txBody>
                    <a:bodyPr/>
                    <a:lstStyle/>
                    <a:p>
                      <a:r>
                        <a:rPr lang="uk-UA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Позабюджетні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32320.00 грн.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04321">
                <a:tc>
                  <a:txBody>
                    <a:bodyPr/>
                    <a:lstStyle/>
                    <a:p>
                      <a:r>
                        <a:rPr lang="uk-UA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Благодійні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127547.26 грн.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90830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3240360" cy="548640"/>
          </a:xfrm>
        </p:spPr>
        <p:txBody>
          <a:bodyPr/>
          <a:lstStyle/>
          <a:p>
            <a:r>
              <a:rPr lang="uk-UA" dirty="0">
                <a:latin typeface="Times New Roman"/>
                <a:ea typeface="Calibri"/>
                <a:cs typeface="Times New Roman"/>
              </a:rPr>
              <a:t>Вересень </a:t>
            </a:r>
            <a:r>
              <a:rPr lang="uk-UA" dirty="0" smtClean="0">
                <a:latin typeface="Times New Roman"/>
                <a:ea typeface="Calibri"/>
                <a:cs typeface="Times New Roman"/>
              </a:rPr>
              <a:t>   2022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64718047"/>
              </p:ext>
            </p:extLst>
          </p:nvPr>
        </p:nvGraphicFramePr>
        <p:xfrm>
          <a:off x="1" y="764702"/>
          <a:ext cx="9144000" cy="609329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91679"/>
                <a:gridCol w="3384376"/>
                <a:gridCol w="1512168"/>
                <a:gridCol w="1368152"/>
                <a:gridCol w="1187625"/>
              </a:tblGrid>
              <a:tr h="920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Сад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Найменування видатків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Вартість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0277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Редукція 124*110(</a:t>
                      </a:r>
                      <a:r>
                        <a:rPr lang="uk-UA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подвал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02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Компенсатор(</a:t>
                      </a:r>
                      <a:r>
                        <a:rPr lang="uk-UA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подвал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59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Glidex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подвал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65.00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65.00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02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Лампа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LED EUROLAMP A60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116.00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232.00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0277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Заміна каналізаційної труби в медпункті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1400.00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1400.00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5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Всього: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22.00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14233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3461008" cy="548640"/>
          </a:xfrm>
        </p:spPr>
        <p:txBody>
          <a:bodyPr/>
          <a:lstStyle/>
          <a:p>
            <a:r>
              <a:rPr lang="uk-UA" dirty="0">
                <a:latin typeface="Times New Roman"/>
                <a:ea typeface="Calibri"/>
                <a:cs typeface="Times New Roman"/>
              </a:rPr>
              <a:t>Жовтень </a:t>
            </a:r>
            <a:r>
              <a:rPr lang="uk-UA" dirty="0" smtClean="0">
                <a:latin typeface="Times New Roman"/>
                <a:ea typeface="Calibri"/>
                <a:cs typeface="Times New Roman"/>
              </a:rPr>
              <a:t>2022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17991722"/>
              </p:ext>
            </p:extLst>
          </p:nvPr>
        </p:nvGraphicFramePr>
        <p:xfrm>
          <a:off x="0" y="980728"/>
          <a:ext cx="9144000" cy="448819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801562"/>
                <a:gridCol w="2801562"/>
                <a:gridCol w="1182118"/>
                <a:gridCol w="1182118"/>
                <a:gridCol w="1176640"/>
              </a:tblGrid>
              <a:tr h="596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Сад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Найменування видатків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Вартість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651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Пакети для сміття «Бонус»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41.50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41.50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26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Пакети для сміття міцні «До Дому»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40.50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162.00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6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Шпаклівка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6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Всього: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273.50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90130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5954"/>
            <a:ext cx="7520940" cy="548640"/>
          </a:xfrm>
        </p:spPr>
        <p:txBody>
          <a:bodyPr/>
          <a:lstStyle/>
          <a:p>
            <a:r>
              <a:rPr lang="uk-UA" dirty="0" smtClean="0">
                <a:latin typeface="Times New Roman"/>
                <a:ea typeface="Calibri"/>
                <a:cs typeface="Times New Roman"/>
              </a:rPr>
              <a:t>грудень 2022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61683555"/>
              </p:ext>
            </p:extLst>
          </p:nvPr>
        </p:nvGraphicFramePr>
        <p:xfrm>
          <a:off x="0" y="548677"/>
          <a:ext cx="9144000" cy="62647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907704"/>
                <a:gridCol w="3960440"/>
                <a:gridCol w="917098"/>
                <a:gridCol w="1182118"/>
                <a:gridCol w="1176640"/>
              </a:tblGrid>
              <a:tr h="731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Сад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Найменування видатків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Вартість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761">
                <a:tc row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эднувальний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гвинт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Саморези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6/40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Саморези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6/30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Гусак(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пральня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SDS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6*160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Саморези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3,5*55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Хамути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Прокладка 1/2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Крючок 12*80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Дюбель 12*80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Кріпленя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04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Всього: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574.00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58443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7520940" cy="548640"/>
          </a:xfrm>
        </p:spPr>
        <p:txBody>
          <a:bodyPr/>
          <a:lstStyle/>
          <a:p>
            <a:r>
              <a:rPr lang="uk-UA" dirty="0" smtClean="0">
                <a:latin typeface="Times New Roman"/>
                <a:ea typeface="Calibri"/>
                <a:cs typeface="Times New Roman"/>
              </a:rPr>
              <a:t>січень   2022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59038521"/>
              </p:ext>
            </p:extLst>
          </p:nvPr>
        </p:nvGraphicFramePr>
        <p:xfrm>
          <a:off x="0" y="692694"/>
          <a:ext cx="9144000" cy="507787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699792"/>
                <a:gridCol w="2903332"/>
                <a:gridCol w="1182118"/>
                <a:gridCol w="1182118"/>
                <a:gridCol w="1176640"/>
              </a:tblGrid>
              <a:tr h="9012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Сад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Найменування видатків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Вартість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</a:tr>
              <a:tr h="608509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Лампочка </a:t>
                      </a:r>
                      <a:r>
                        <a:rPr lang="uk-UA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гофра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75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13.50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54.00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85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Дюбеля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85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Саморези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85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Набор для бочка унітаза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350.00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350.00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012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Заправка </a:t>
                      </a:r>
                      <a:r>
                        <a:rPr lang="uk-UA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катріджа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прінтера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150.00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150.00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85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Всього: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604.00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68392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0" y="116632"/>
            <a:ext cx="3244984" cy="432048"/>
          </a:xfrm>
        </p:spPr>
        <p:txBody>
          <a:bodyPr/>
          <a:lstStyle/>
          <a:p>
            <a:r>
              <a:rPr lang="uk-UA" dirty="0" smtClean="0">
                <a:latin typeface="Times New Roman"/>
                <a:ea typeface="Calibri"/>
                <a:cs typeface="Times New Roman"/>
              </a:rPr>
              <a:t>лютий    2022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62110298"/>
              </p:ext>
            </p:extLst>
          </p:nvPr>
        </p:nvGraphicFramePr>
        <p:xfrm>
          <a:off x="0" y="692696"/>
          <a:ext cx="9144000" cy="522529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801562"/>
                <a:gridCol w="2801562"/>
                <a:gridCol w="1182118"/>
                <a:gridCol w="1182118"/>
                <a:gridCol w="1176640"/>
              </a:tblGrid>
              <a:tr h="3722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Сад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Найменування видатків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Вартість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</a:tr>
              <a:tr h="372287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Саморези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2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Редукція 124*110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2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Заглушка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9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Смуга 30мм. 4,0мм с235.6м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41.20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247.20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2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Послуги </a:t>
                      </a:r>
                      <a:r>
                        <a:rPr lang="uk-UA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порізки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металу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20.60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20.60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2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Наждак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2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Заправка </a:t>
                      </a:r>
                      <a:r>
                        <a:rPr lang="uk-UA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прінтера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49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Круг відрізний  для металу 125*1,0*22,23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5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Всього: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613.80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03965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3024336" cy="548640"/>
          </a:xfrm>
        </p:spPr>
        <p:txBody>
          <a:bodyPr/>
          <a:lstStyle/>
          <a:p>
            <a:r>
              <a:rPr lang="uk-UA" dirty="0" smtClean="0">
                <a:latin typeface="Times New Roman"/>
                <a:ea typeface="Calibri"/>
                <a:cs typeface="Times New Roman"/>
              </a:rPr>
              <a:t>Березень    2023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25290376"/>
              </p:ext>
            </p:extLst>
          </p:nvPr>
        </p:nvGraphicFramePr>
        <p:xfrm>
          <a:off x="0" y="764704"/>
          <a:ext cx="9144000" cy="555327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771800"/>
                <a:gridCol w="2831324"/>
                <a:gridCol w="1182118"/>
                <a:gridCol w="1182118"/>
                <a:gridCol w="1176640"/>
              </a:tblGrid>
              <a:tr h="404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Сад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Найменування видатків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Вартість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</a:tr>
              <a:tr h="404353">
                <a:tc row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Гвоздь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5*80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кг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3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Саморези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3,8*65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3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Шпаклівка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3кг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3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Шкребок металевий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14.40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14.40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3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Пакети для сміття 50шт.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30.30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3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Заправка </a:t>
                      </a:r>
                      <a:r>
                        <a:rPr lang="uk-UA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прінтера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3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Шкребок для посуду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20.50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3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Освіжувач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повітря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3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Супер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клей 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3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Фарба 5л.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Ecovers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3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Всього: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815.70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71538" y="1295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2946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98" y="0"/>
            <a:ext cx="3119742" cy="548640"/>
          </a:xfrm>
        </p:spPr>
        <p:txBody>
          <a:bodyPr/>
          <a:lstStyle/>
          <a:p>
            <a:r>
              <a:rPr lang="uk-UA" dirty="0" smtClean="0">
                <a:latin typeface="Times New Roman"/>
                <a:ea typeface="Calibri"/>
                <a:cs typeface="Times New Roman"/>
              </a:rPr>
              <a:t>квітень  2023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87681007"/>
              </p:ext>
            </p:extLst>
          </p:nvPr>
        </p:nvGraphicFramePr>
        <p:xfrm>
          <a:off x="0" y="476672"/>
          <a:ext cx="9144000" cy="511256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91680"/>
                <a:gridCol w="3204864"/>
                <a:gridCol w="1763688"/>
                <a:gridCol w="1224136"/>
                <a:gridCol w="1259632"/>
              </a:tblGrid>
              <a:tr h="738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Сад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групи  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Найменування видатків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Вартість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617">
                <a:tc row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Лампа ЛЕД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uk-UA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Уголок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88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uk-UA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Брошування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обкл. 6-20пр.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3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uk-UA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Брошування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обкл. 20-32п.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Заправка </a:t>
                      </a:r>
                      <a:r>
                        <a:rPr lang="uk-UA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прінтера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Круги 125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uk-UA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Губкі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кухонні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Болти 8*80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Кран (пачечна)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617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Дезінсекція шкідників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2100.00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2100.00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Всього: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2717.00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21515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3059832" cy="548640"/>
          </a:xfrm>
        </p:spPr>
        <p:txBody>
          <a:bodyPr/>
          <a:lstStyle/>
          <a:p>
            <a:r>
              <a:rPr lang="uk-UA" dirty="0">
                <a:latin typeface="Times New Roman"/>
                <a:ea typeface="Calibri"/>
                <a:cs typeface="Times New Roman"/>
              </a:rPr>
              <a:t>Травень </a:t>
            </a:r>
            <a:r>
              <a:rPr lang="uk-UA" dirty="0" smtClean="0">
                <a:latin typeface="Times New Roman"/>
                <a:ea typeface="Calibri"/>
                <a:cs typeface="Times New Roman"/>
              </a:rPr>
              <a:t>  2023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99761040"/>
              </p:ext>
            </p:extLst>
          </p:nvPr>
        </p:nvGraphicFramePr>
        <p:xfrm>
          <a:off x="0" y="1052737"/>
          <a:ext cx="9143999" cy="396044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051720"/>
                <a:gridCol w="3168352"/>
                <a:gridCol w="1224136"/>
                <a:gridCol w="1224136"/>
                <a:gridCol w="1475655"/>
              </a:tblGrid>
              <a:tr h="8433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Сад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Найменування видатків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Вартість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6354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Заміна </a:t>
                      </a:r>
                      <a:r>
                        <a:rPr lang="uk-UA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тенів</a:t>
                      </a: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виробничого котла для нагріву води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endParaRPr lang="uk-UA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1500.00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</a:tr>
              <a:tr h="1114396">
                <a:tc vMerge="1"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Ремонт плити електричної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800.00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</a:tr>
              <a:tr h="10391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Всього:</a:t>
                      </a:r>
                      <a:endParaRPr lang="ru-RU" sz="2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2300.00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97855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100968" cy="548640"/>
          </a:xfrm>
        </p:spPr>
        <p:txBody>
          <a:bodyPr/>
          <a:lstStyle/>
          <a:p>
            <a:r>
              <a:rPr lang="uk-UA" dirty="0">
                <a:latin typeface="Times New Roman"/>
                <a:ea typeface="Calibri"/>
                <a:cs typeface="Times New Roman"/>
              </a:rPr>
              <a:t>Травень </a:t>
            </a:r>
            <a:r>
              <a:rPr lang="uk-UA" dirty="0" smtClean="0">
                <a:latin typeface="Times New Roman"/>
                <a:ea typeface="Calibri"/>
                <a:cs typeface="Times New Roman"/>
              </a:rPr>
              <a:t>2023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47814289"/>
              </p:ext>
            </p:extLst>
          </p:nvPr>
        </p:nvGraphicFramePr>
        <p:xfrm>
          <a:off x="107504" y="764704"/>
          <a:ext cx="8856984" cy="458757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456009"/>
                <a:gridCol w="3152503"/>
                <a:gridCol w="1440160"/>
                <a:gridCol w="1512168"/>
                <a:gridCol w="1296144"/>
              </a:tblGrid>
              <a:tr h="492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Сад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uk-UA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групи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Найменування видатків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Вартість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2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№6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Пісочниця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3500.00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3500.00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2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№6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uk-UA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Бойлер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3900.00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3900.00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2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№5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uk-UA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Пісочниця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4000.00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4000.00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2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№2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uk-UA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Пісочниця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3700.00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3700.00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2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№1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uk-UA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Пісочниця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3500.00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3500.00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62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№18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uk-UA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Пісочниця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4000.00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4000.00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2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Всього: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22600.00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68239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16824" cy="648072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Використані</a:t>
            </a:r>
            <a:r>
              <a:rPr lang="uk-UA" sz="3200" dirty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благодійні </a:t>
            </a:r>
            <a:r>
              <a:rPr lang="uk-UA" dirty="0">
                <a:solidFill>
                  <a:schemeClr val="tx1"/>
                </a:solidFill>
              </a:rPr>
              <a:t>кошти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19022451"/>
              </p:ext>
            </p:extLst>
          </p:nvPr>
        </p:nvGraphicFramePr>
        <p:xfrm>
          <a:off x="287016" y="980728"/>
          <a:ext cx="8605464" cy="46994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75856"/>
                <a:gridCol w="3204864"/>
                <a:gridCol w="2124744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Назва організації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Місяць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Сума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75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Юнісеф</a:t>
                      </a:r>
                      <a:r>
                        <a:rPr lang="uk-UA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uk-UA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Подільська </a:t>
                      </a:r>
                      <a:r>
                        <a:rPr lang="uk-UA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громада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Вересень </a:t>
                      </a:r>
                      <a:r>
                        <a:rPr lang="uk-UA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2022.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l"/>
                          <a:tab pos="944245" algn="ctr"/>
                        </a:tabLst>
                      </a:pPr>
                      <a:r>
                        <a:rPr lang="uk-UA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11106.50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</a:tr>
              <a:tr h="7575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Німеччина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Лютий </a:t>
                      </a:r>
                      <a:r>
                        <a:rPr lang="uk-UA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2023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20450.00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75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Юнісеф</a:t>
                      </a:r>
                      <a:r>
                        <a:rPr lang="uk-UA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uk-UA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Німеччина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Березень </a:t>
                      </a:r>
                      <a:r>
                        <a:rPr lang="uk-UA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2023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57175" algn="l"/>
                          <a:tab pos="944245" algn="ctr"/>
                        </a:tabLst>
                      </a:pPr>
                      <a:r>
                        <a:rPr lang="uk-UA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91990.76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</a:tr>
              <a:tr h="7157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 </a:t>
                      </a:r>
                      <a:r>
                        <a:rPr lang="uk-UA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Добро </a:t>
                      </a:r>
                      <a:r>
                        <a:rPr lang="uk-UA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має кордонів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Квітень </a:t>
                      </a:r>
                      <a:r>
                        <a:rPr lang="uk-UA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2023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61975" algn="l"/>
                        </a:tabLst>
                      </a:pPr>
                      <a:r>
                        <a:rPr lang="uk-UA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4000.00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7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Всього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127547.26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16484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172400" cy="648071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Використані Бюджетні кошти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38927675"/>
              </p:ext>
            </p:extLst>
          </p:nvPr>
        </p:nvGraphicFramePr>
        <p:xfrm>
          <a:off x="179512" y="1556792"/>
          <a:ext cx="8640960" cy="44111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80320"/>
                <a:gridCol w="2808312"/>
                <a:gridCol w="2952328"/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Організація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від якої отримали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Місяць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Сума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9415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Вінницька міська рада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Вересень </a:t>
                      </a: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14082.00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</a:tr>
              <a:tr h="599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Жовтень </a:t>
                      </a: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6660.00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9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Листопад </a:t>
                      </a: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94021.00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</a:tr>
              <a:tr h="599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Грудень </a:t>
                      </a: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61508.00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9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Лютий </a:t>
                      </a: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2023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100.00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</a:tr>
              <a:tr h="599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Всього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176371.00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7371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9392"/>
            <a:ext cx="8964488" cy="648072"/>
          </a:xfrm>
        </p:spPr>
        <p:txBody>
          <a:bodyPr/>
          <a:lstStyle/>
          <a:p>
            <a:pPr fontAlgn="t"/>
            <a:r>
              <a:rPr lang="uk-UA" sz="2400" dirty="0" err="1" smtClean="0"/>
              <a:t>Юнісеф</a:t>
            </a:r>
            <a:r>
              <a:rPr lang="uk-UA" sz="2400" dirty="0" smtClean="0">
                <a:solidFill>
                  <a:srgbClr val="F36F1D"/>
                </a:solidFill>
              </a:rPr>
              <a:t>    </a:t>
            </a:r>
            <a:r>
              <a:rPr lang="uk-UA" sz="2000" b="1" dirty="0" smtClean="0"/>
              <a:t>Вересень 2022 -  1770.50</a:t>
            </a:r>
            <a:endParaRPr lang="ru-RU" sz="2000" dirty="0">
              <a:solidFill>
                <a:srgbClr val="F36F1D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16840123"/>
              </p:ext>
            </p:extLst>
          </p:nvPr>
        </p:nvGraphicFramePr>
        <p:xfrm>
          <a:off x="107504" y="537871"/>
          <a:ext cx="8892480" cy="635186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088232"/>
                <a:gridCol w="3312368"/>
                <a:gridCol w="1152128"/>
                <a:gridCol w="1152128"/>
                <a:gridCol w="1187624"/>
              </a:tblGrid>
              <a:tr h="699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</a:rPr>
                        <a:t>Назва організації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</a:rPr>
                        <a:t>Найменування видатків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</a:rPr>
                        <a:t>Кількість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</a:rPr>
                        <a:t>Вартість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</a:rPr>
                        <a:t>Сума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</a:tr>
              <a:tr h="699737"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Юнісеф</a:t>
                      </a:r>
                      <a:endParaRPr lang="uk-UA" sz="2000" kern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(Аптечка)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Сумка першої допомоги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41x280x170</a:t>
                      </a: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057" marR="30057" marT="66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</a:rPr>
                        <a:t>50.00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</a:rPr>
                        <a:t>50.00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</a:tr>
              <a:tr h="6997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Рукавиці нітрилові оглядові 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057" marR="30057" marT="66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</a:rPr>
                        <a:t>165.00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</a:rPr>
                        <a:t>165.00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</a:tr>
              <a:tr h="355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Компрес парафін 1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057" marR="30057" marT="66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</a:rPr>
                        <a:t>92.00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</a:rPr>
                        <a:t>92.00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</a:tr>
              <a:tr h="355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Компрес марлевий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057" marR="30057" marT="66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</a:rPr>
                        <a:t>90.00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</a:rPr>
                        <a:t>90.00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</a:tr>
              <a:tr h="6997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Стрічка медична перфорована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,10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</a:t>
                      </a: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057" marR="30057" marT="66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</a:rPr>
                        <a:t>65.00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</a:rPr>
                        <a:t>65.00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</a:tr>
              <a:tr h="6997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Хлоргексидин</a:t>
                      </a: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розчин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5%</a:t>
                      </a: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uk-UA" sz="20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057" marR="30057" marT="66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</a:rPr>
                        <a:t>12.00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</a:rPr>
                        <a:t>12.00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</a:tr>
              <a:tr h="6997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Ибупрофен</a:t>
                      </a: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 таблетки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10x10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057" marR="30057" marT="66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</a:rPr>
                        <a:t>9.00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</a:rPr>
                        <a:t>90.00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</a:tr>
              <a:tr h="6997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Скотч</a:t>
                      </a: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медичний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2,5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057" marR="30057" marT="66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</a:rPr>
                        <a:t>21.00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</a:rPr>
                        <a:t>42.00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</a:tr>
              <a:tr h="6997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Бинт еластичний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7,5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057" marR="30057" marT="66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</a:rPr>
                        <a:t>90.00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</a:rPr>
                        <a:t>180.00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057" marR="30057" marT="663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74284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520940" cy="548640"/>
          </a:xfrm>
        </p:spPr>
        <p:txBody>
          <a:bodyPr/>
          <a:lstStyle/>
          <a:p>
            <a:r>
              <a:rPr lang="uk-UA" dirty="0" err="1">
                <a:latin typeface="Times New Roman" pitchFamily="18" charset="0"/>
                <a:cs typeface="Times New Roman" pitchFamily="18" charset="0"/>
              </a:rPr>
              <a:t>Юнісеф</a:t>
            </a:r>
            <a:r>
              <a:rPr lang="uk-UA" dirty="0">
                <a:solidFill>
                  <a:srgbClr val="F36F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rgbClr val="F36F1D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Вересень 2022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1770.50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51786740"/>
              </p:ext>
            </p:extLst>
          </p:nvPr>
        </p:nvGraphicFramePr>
        <p:xfrm>
          <a:off x="0" y="620691"/>
          <a:ext cx="9143999" cy="626473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195736"/>
                <a:gridCol w="3672408"/>
                <a:gridCol w="1224136"/>
                <a:gridCol w="1080120"/>
                <a:gridCol w="971599"/>
              </a:tblGrid>
              <a:tr h="631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організації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Найменування видатків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Вартість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</a:tr>
              <a:tr h="426492">
                <a:tc row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Юнісеф</a:t>
                      </a:r>
                      <a:endParaRPr lang="uk-UA" sz="20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(Аптечка)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Бинт марлевий </a:t>
                      </a:r>
                      <a:r>
                        <a:rPr lang="ru-RU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 </a:t>
                      </a: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ru-RU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</a:tr>
              <a:tr h="6310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Ковдра виживання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,220x10c</a:t>
                      </a: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</a:tr>
              <a:tr h="3498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Мило туалетне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</a:tr>
              <a:tr h="6310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Марлевий компрес 10 х 10см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</a:tr>
              <a:tr h="693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Щипці </a:t>
                      </a:r>
                      <a:r>
                        <a:rPr lang="uk-UA" sz="2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lang="uk-UA" sz="2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язувальні</a:t>
                      </a: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стандартні 155мм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</a:tr>
              <a:tr h="6310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Тетрациклінова мазь очна 5г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</a:tr>
              <a:tr h="6310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Ножиці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,140</a:t>
                      </a: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</a:tr>
              <a:tr h="6310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Булавка безпечна 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</a:tr>
              <a:tr h="3498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Лезо скальпеля 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12.50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</a:tr>
              <a:tr h="6310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Щипі,артерія,Кохера 140мм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155.00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155.00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961" marR="27961" marT="6168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29585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9392"/>
            <a:ext cx="7520940" cy="548640"/>
          </a:xfrm>
        </p:spPr>
        <p:txBody>
          <a:bodyPr/>
          <a:lstStyle/>
          <a:p>
            <a:r>
              <a:rPr lang="uk-UA" sz="2400" dirty="0" err="1" smtClean="0"/>
              <a:t>Юнісеф</a:t>
            </a:r>
            <a:r>
              <a:rPr lang="uk-UA" sz="2400" dirty="0" smtClean="0"/>
              <a:t>         Березень 2023 -  77055.00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59857658"/>
              </p:ext>
            </p:extLst>
          </p:nvPr>
        </p:nvGraphicFramePr>
        <p:xfrm>
          <a:off x="2" y="510617"/>
          <a:ext cx="9143998" cy="63473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47662"/>
                <a:gridCol w="3888432"/>
                <a:gridCol w="1368152"/>
                <a:gridCol w="1224136"/>
                <a:gridCol w="1115616"/>
              </a:tblGrid>
              <a:tr h="714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організації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Найменування видатків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Вартість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</a:tr>
              <a:tr h="714261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Юнісеф</a:t>
                      </a:r>
                      <a:endParaRPr lang="uk-UA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(Ресурсна кімната)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Сухий басейн + кульки 900 </a:t>
                      </a:r>
                      <a:r>
                        <a:rPr lang="uk-UA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9550.00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9550.00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</a:tr>
              <a:tr h="7142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Килимок масажний «</a:t>
                      </a:r>
                      <a:r>
                        <a:rPr lang="uk-UA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Пазли</a:t>
                      </a: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мікс</a:t>
                      </a: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138.00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3450.00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</a:tr>
              <a:tr h="7142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SENDYBOX/Світловий стіл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4650.00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4650.00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</a:tr>
              <a:tr h="7142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Мат-татамі дитячий 1000x1000x20mm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760.00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22800.00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</a:tr>
              <a:tr h="7142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Дерев'яний </a:t>
                      </a:r>
                      <a:r>
                        <a:rPr lang="uk-UA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сортер</a:t>
                      </a: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Viga</a:t>
                      </a: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Toys</a:t>
                      </a: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Polar</a:t>
                      </a: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Розвиток 5 в 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665.00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3325.00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</a:tr>
              <a:tr h="7142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Навчальний ігровий набір </a:t>
                      </a:r>
                      <a:r>
                        <a:rPr lang="uk-UA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сортер</a:t>
                      </a: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 </a:t>
                      </a: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Розумний фермер»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1490.00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4470.00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</a:tr>
              <a:tr h="7142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 </a:t>
                      </a:r>
                      <a:r>
                        <a:rPr lang="uk-UA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Hega</a:t>
                      </a: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м'ячики сенсорні, </a:t>
                      </a:r>
                      <a:r>
                        <a:rPr lang="uk-UA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тактильно</a:t>
                      </a: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розвивальні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1230.00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2460.00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</a:tr>
              <a:tr h="6332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Дидактичний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пуф Черепаха </a:t>
                      </a:r>
                      <a:r>
                        <a:rPr lang="ru-RU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Альма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228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4300.00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4300.00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598" marR="27598" marT="8808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37488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84" y="0"/>
            <a:ext cx="7349440" cy="548640"/>
          </a:xfrm>
        </p:spPr>
        <p:txBody>
          <a:bodyPr/>
          <a:lstStyle/>
          <a:p>
            <a:r>
              <a:rPr lang="uk-UA" sz="2400" dirty="0" err="1"/>
              <a:t>Юнісеф</a:t>
            </a:r>
            <a:r>
              <a:rPr lang="uk-UA" sz="2400" dirty="0"/>
              <a:t> </a:t>
            </a:r>
            <a:r>
              <a:rPr lang="uk-UA" sz="2400" dirty="0" smtClean="0"/>
              <a:t>                  Березень 2023 </a:t>
            </a:r>
            <a:r>
              <a:rPr lang="uk-UA" sz="2400" dirty="0"/>
              <a:t>-  77055.00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5908015"/>
              </p:ext>
            </p:extLst>
          </p:nvPr>
        </p:nvGraphicFramePr>
        <p:xfrm>
          <a:off x="0" y="620689"/>
          <a:ext cx="9144001" cy="624444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19672"/>
                <a:gridCol w="3528392"/>
                <a:gridCol w="1368152"/>
                <a:gridCol w="1368152"/>
                <a:gridCol w="1259633"/>
              </a:tblGrid>
              <a:tr h="63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</a:rPr>
                        <a:t>Назва організації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38" marR="24838" marT="79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</a:rPr>
                        <a:t>Найменування видатків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38" marR="24838" marT="79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</a:rPr>
                        <a:t>Кількість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38" marR="24838" marT="79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</a:rPr>
                        <a:t>Вартість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38" marR="24838" marT="79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</a:rPr>
                        <a:t>Сума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38" marR="24838" marT="7927" marB="0"/>
                </a:tc>
              </a:tr>
              <a:tr h="631732"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Юнісеф</a:t>
                      </a:r>
                      <a:endParaRPr lang="uk-UA" sz="18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(Ресурсна кімната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38" marR="24838" marT="7927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Дидактичний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набір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Божа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корівка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льма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838" marR="24838" marT="79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38" marR="24838" marT="79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2850.00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838" marR="24838" marT="79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2850.00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838" marR="24838" marT="7927" marB="0"/>
                </a:tc>
              </a:tr>
              <a:tr h="6317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Математичний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набір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для </a:t>
                      </a: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итячого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садка Пластики </a:t>
                      </a:r>
                      <a:r>
                        <a:rPr lang="ru-RU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Newmero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838" marR="24838" marT="79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38" marR="24838" marT="79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1420.00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838" marR="24838" marT="79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5680.00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838" marR="24838" marT="7927" marB="0"/>
                </a:tc>
              </a:tr>
              <a:tr h="6317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Магнітна рибалка «Яблуко», «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Полуниця</a:t>
                      </a: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838" marR="24838" marT="79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38" marR="24838" marT="79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380.00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838" marR="24838" marT="79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1520.00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838" marR="24838" marT="7927" marB="0"/>
                </a:tc>
              </a:tr>
              <a:tr h="6317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Дерев'янений</a:t>
                      </a: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сортер</a:t>
                      </a: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«Кольорові циліндри 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838" marR="24838" marT="79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38" marR="24838" marT="79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295.00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838" marR="24838" marT="79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1180.00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838" marR="24838" marT="7927" marB="0"/>
                </a:tc>
              </a:tr>
              <a:tr h="6050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Бізібор</a:t>
                      </a: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VigaToys</a:t>
                      </a: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гусениця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838" marR="24838" marT="79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38" marR="24838" marT="79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2960.00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838" marR="24838" marT="79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2960.00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838" marR="24838" marT="7927" marB="0"/>
                </a:tc>
              </a:tr>
              <a:tr h="6050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Крісло-груша </a:t>
                      </a:r>
                      <a:r>
                        <a:rPr lang="uk-UA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Kids</a:t>
                      </a: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принтована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838" marR="24838" marT="79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38" marR="24838" marT="79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1850.00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838" marR="24838" marT="79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1850.00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838" marR="24838" marT="7927" marB="0"/>
                </a:tc>
              </a:tr>
              <a:tr h="6317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Ігровий комплекс </a:t>
                      </a:r>
                      <a:r>
                        <a:rPr lang="uk-UA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мʼякий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Сходинки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838" marR="24838" marT="79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38" marR="24838" marT="79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2350.00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838" marR="24838" marT="79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2350.00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838" marR="24838" marT="7927" marB="0"/>
                </a:tc>
              </a:tr>
              <a:tr h="6317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Деревʼяна</a:t>
                      </a: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шнурівка </a:t>
                      </a:r>
                      <a:r>
                        <a:rPr lang="uk-UA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Viga</a:t>
                      </a: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Toys</a:t>
                      </a: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Polar</a:t>
                      </a: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Звірята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838" marR="24838" marT="79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38" marR="24838" marT="79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525.00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838" marR="24838" marT="79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2100.00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838" marR="24838" marT="7927" marB="0"/>
                </a:tc>
              </a:tr>
              <a:tr h="6050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Дерев'яна гра "Розумник"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838" marR="24838" marT="79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838" marR="24838" marT="79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390.00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838" marR="24838" marT="7927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1560.00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4838" marR="24838" marT="7927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03626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820472" cy="542960"/>
          </a:xfrm>
        </p:spPr>
        <p:txBody>
          <a:bodyPr/>
          <a:lstStyle/>
          <a:p>
            <a:r>
              <a:rPr lang="uk-UA" b="1" dirty="0" smtClean="0">
                <a:solidFill>
                  <a:srgbClr val="F36F1D"/>
                </a:solidFill>
                <a:latin typeface="Times New Roman" pitchFamily="18" charset="0"/>
                <a:cs typeface="Times New Roman" pitchFamily="18" charset="0"/>
              </a:rPr>
              <a:t>Подільська громада  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Вересень 2022 – 9336.00</a:t>
            </a:r>
            <a:endParaRPr lang="ru-RU" sz="2400" b="1" dirty="0">
              <a:solidFill>
                <a:srgbClr val="F36F1D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75104185"/>
              </p:ext>
            </p:extLst>
          </p:nvPr>
        </p:nvGraphicFramePr>
        <p:xfrm>
          <a:off x="1" y="1268761"/>
          <a:ext cx="8964487" cy="382074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979711"/>
                <a:gridCol w="3024336"/>
                <a:gridCol w="1512168"/>
                <a:gridCol w="1296144"/>
                <a:gridCol w="1152128"/>
              </a:tblGrid>
              <a:tr h="787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організації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Найменування </a:t>
                      </a:r>
                      <a:endParaRPr lang="uk-UA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видатків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Вартість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082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Подільська громада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Гала миюча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54.00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1836.00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08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Пральний порошок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7200.00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08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Пральний порошок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300.00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87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Всього: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9336.00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5854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92480" cy="792088"/>
          </a:xfrm>
        </p:spPr>
        <p:txBody>
          <a:bodyPr/>
          <a:lstStyle/>
          <a:p>
            <a:pPr fontAlgn="t"/>
            <a:r>
              <a:rPr lang="uk-UA" b="1" dirty="0" smtClean="0">
                <a:solidFill>
                  <a:srgbClr val="F36F1D"/>
                </a:solidFill>
                <a:latin typeface="Times New Roman" pitchFamily="18" charset="0"/>
                <a:cs typeface="Times New Roman" pitchFamily="18" charset="0"/>
              </a:rPr>
              <a:t>Німеччина       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Лютий  2023  -   20450.00</a:t>
            </a:r>
            <a:endParaRPr lang="ru-RU" b="1" dirty="0">
              <a:solidFill>
                <a:srgbClr val="F36F1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38302018"/>
              </p:ext>
            </p:extLst>
          </p:nvPr>
        </p:nvGraphicFramePr>
        <p:xfrm>
          <a:off x="0" y="1196753"/>
          <a:ext cx="9144001" cy="388843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079927"/>
                <a:gridCol w="3284161"/>
                <a:gridCol w="1451820"/>
                <a:gridCol w="1170267"/>
                <a:gridCol w="1157826"/>
              </a:tblGrid>
              <a:tr h="8125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організації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Найменування видатків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Кількість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Вартість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Сума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</a:tr>
              <a:tr h="75441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Німеччина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Аптечка першої мед</a:t>
                      </a: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допомоги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50.00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50.00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544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Подушки для </a:t>
                      </a:r>
                      <a:r>
                        <a:rPr lang="uk-UA" sz="20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седіння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400.00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544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Наволочки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50.00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20000.00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125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20450.00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26601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65760"/>
            <a:ext cx="9036496" cy="548640"/>
          </a:xfrm>
        </p:spPr>
        <p:txBody>
          <a:bodyPr/>
          <a:lstStyle/>
          <a:p>
            <a:r>
              <a:rPr lang="uk-UA" b="1" dirty="0">
                <a:solidFill>
                  <a:srgbClr val="F36F1D"/>
                </a:solidFill>
                <a:latin typeface="Times New Roman" pitchFamily="18" charset="0"/>
                <a:cs typeface="Times New Roman" pitchFamily="18" charset="0"/>
              </a:rPr>
              <a:t>Німеччина  </a:t>
            </a:r>
            <a:r>
              <a:rPr lang="uk-UA" b="1" dirty="0" smtClean="0">
                <a:solidFill>
                  <a:srgbClr val="F36F1D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березень 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- 14935.76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84687141"/>
              </p:ext>
            </p:extLst>
          </p:nvPr>
        </p:nvGraphicFramePr>
        <p:xfrm>
          <a:off x="179512" y="1196752"/>
          <a:ext cx="8856984" cy="403245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051719"/>
                <a:gridCol w="2772817"/>
                <a:gridCol w="1152128"/>
                <a:gridCol w="1440160"/>
                <a:gridCol w="1440160"/>
              </a:tblGrid>
              <a:tr h="896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організації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Найменування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видатків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Кіль-кість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Вар-</a:t>
                      </a:r>
                      <a:endParaRPr lang="uk-UA" sz="24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тість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</a:tr>
              <a:tr h="896100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Німеччина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Книжка Апельсин для всіх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297.72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8336.16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96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Книжка </a:t>
                      </a:r>
                      <a:r>
                        <a:rPr lang="uk-UA" sz="24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Бурсунсул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і </a:t>
                      </a:r>
                      <a:r>
                        <a:rPr lang="uk-UA" sz="24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Паскуаліна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399.36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2795.52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8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Розфарбовки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107.52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1075.20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8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Розфарбовки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різні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104.95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2728.88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8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14935.76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09271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20080"/>
          </a:xfrm>
        </p:spPr>
        <p:txBody>
          <a:bodyPr/>
          <a:lstStyle/>
          <a:p>
            <a:pPr fontAlgn="t"/>
            <a:r>
              <a:rPr lang="uk-UA" sz="2000" b="1" dirty="0" smtClean="0">
                <a:solidFill>
                  <a:srgbClr val="F36F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 Організація «Добро </a:t>
            </a:r>
            <a:r>
              <a:rPr lang="uk-UA" sz="2000" b="1" dirty="0">
                <a:solidFill>
                  <a:srgbClr val="F36F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має </a:t>
            </a:r>
            <a:r>
              <a:rPr lang="uk-UA" sz="2000" b="1" dirty="0" smtClean="0">
                <a:solidFill>
                  <a:srgbClr val="F36F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кордонів» </a:t>
            </a:r>
            <a:br>
              <a:rPr lang="uk-UA" sz="2000" b="1" dirty="0" smtClean="0">
                <a:solidFill>
                  <a:srgbClr val="F36F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smtClean="0">
                <a:solidFill>
                  <a:srgbClr val="F36F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uk-UA" sz="2000" dirty="0" smtClean="0"/>
              <a:t>Квітень 2023      -   4000.00</a:t>
            </a:r>
            <a:endParaRPr lang="ru-RU" sz="2000" dirty="0">
              <a:solidFill>
                <a:srgbClr val="F36F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55546326"/>
              </p:ext>
            </p:extLst>
          </p:nvPr>
        </p:nvGraphicFramePr>
        <p:xfrm>
          <a:off x="107503" y="1268760"/>
          <a:ext cx="9036496" cy="374441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944216"/>
                <a:gridCol w="2592289"/>
                <a:gridCol w="1639565"/>
                <a:gridCol w="1437856"/>
                <a:gridCol w="1422570"/>
              </a:tblGrid>
              <a:tr h="15524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організації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Найменування видатків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Вартість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</a:tr>
              <a:tr h="1441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 Добро не має кордонів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Респіраторні маски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4000.00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0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Всього: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C93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4000.00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7677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4320480" cy="548640"/>
          </a:xfrm>
        </p:spPr>
        <p:txBody>
          <a:bodyPr/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вересень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2022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79375474"/>
              </p:ext>
            </p:extLst>
          </p:nvPr>
        </p:nvGraphicFramePr>
        <p:xfrm>
          <a:off x="107504" y="836712"/>
          <a:ext cx="8928992" cy="4210721"/>
        </p:xfrm>
        <a:graphic>
          <a:graphicData uri="http://schemas.openxmlformats.org/drawingml/2006/table">
            <a:tbl>
              <a:tblPr firstRow="1" firstCol="1" bandRow="1">
                <a:tableStyleId>{D03447BB-5D67-496B-8E87-E561075AD55C}</a:tableStyleId>
              </a:tblPr>
              <a:tblGrid>
                <a:gridCol w="2160240"/>
                <a:gridCol w="2376264"/>
                <a:gridCol w="1512168"/>
                <a:gridCol w="1440160"/>
                <a:gridCol w="1440160"/>
              </a:tblGrid>
              <a:tr h="838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 якої отримали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Найменування видатків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Вартість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903987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Вінницька </a:t>
                      </a:r>
                      <a:r>
                        <a:rPr lang="uk-UA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мьіська</a:t>
                      </a:r>
                      <a:endParaRPr lang="uk-UA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рада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Електроконвектор</a:t>
                      </a:r>
                      <a:r>
                        <a:rPr lang="uk-UA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Термія ЕВНА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2256.00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2256.00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039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Електроконвектор</a:t>
                      </a:r>
                      <a:r>
                        <a:rPr lang="uk-UA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Термія ЕВУА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1314.00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11826.00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9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57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1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Всього: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14082.00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71413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3965064" cy="548640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Жовтень    2022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27257636"/>
              </p:ext>
            </p:extLst>
          </p:nvPr>
        </p:nvGraphicFramePr>
        <p:xfrm>
          <a:off x="0" y="908721"/>
          <a:ext cx="8964488" cy="4305195"/>
        </p:xfrm>
        <a:graphic>
          <a:graphicData uri="http://schemas.openxmlformats.org/drawingml/2006/table">
            <a:tbl>
              <a:tblPr firstRow="1" firstCol="1" bandRow="1">
                <a:tableStyleId>{D03447BB-5D67-496B-8E87-E561075AD55C}</a:tableStyleId>
              </a:tblPr>
              <a:tblGrid>
                <a:gridCol w="2123728"/>
                <a:gridCol w="2736304"/>
                <a:gridCol w="1584176"/>
                <a:gridCol w="1368152"/>
                <a:gridCol w="1152128"/>
              </a:tblGrid>
              <a:tr h="1105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Організація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якої отримали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Найменування видатків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Вартість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79665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Вінницька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міська  рада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Бензин А 95 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47.00</a:t>
                      </a:r>
                      <a:endParaRPr lang="ru-RU" sz="2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4700.00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966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Каністра пластикова на 20л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490.00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1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1960.00</a:t>
                      </a:r>
                      <a:endParaRPr lang="ru-RU" sz="2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87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1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96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1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6660.00</a:t>
                      </a:r>
                      <a:endParaRPr lang="ru-RU" sz="2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96624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80" y="4624"/>
            <a:ext cx="3821048" cy="548640"/>
          </a:xfrm>
        </p:spPr>
        <p:txBody>
          <a:bodyPr/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листопад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2022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28644148"/>
              </p:ext>
            </p:extLst>
          </p:nvPr>
        </p:nvGraphicFramePr>
        <p:xfrm>
          <a:off x="107504" y="610749"/>
          <a:ext cx="9001000" cy="6757249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2592288"/>
                <a:gridCol w="2808312"/>
                <a:gridCol w="1152128"/>
                <a:gridCol w="1224136"/>
                <a:gridCol w="1224136"/>
              </a:tblGrid>
              <a:tr h="658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Організація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від якої отримали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972" marR="47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Найменування видатків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Кількість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Вартість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Сума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/>
                </a:tc>
              </a:tr>
              <a:tr h="289134">
                <a:tc rowSpan="1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Вінницька  міська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рад</a:t>
                      </a: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(Пожежний інвентар</a:t>
                      </a: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Генераторна установка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60000.00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60000.00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</a:tr>
              <a:tr h="289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агор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</a:t>
                      </a:r>
                      <a:r>
                        <a:rPr lang="uk-UA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ожежний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972" marR="47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240.00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240,00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/>
                </a:tc>
              </a:tr>
              <a:tr h="289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uk-UA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ідро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</a:t>
                      </a:r>
                      <a:r>
                        <a:rPr lang="uk-UA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ожежне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254.00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508,00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</a:tr>
              <a:tr h="289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uk-UA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огнигасник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ВВК-2(ОУ-3)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972" marR="47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1236.00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12360,00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/>
                </a:tc>
              </a:tr>
              <a:tr h="289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uk-UA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огнигасник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ВП-5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750.00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7500,00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</a:tr>
              <a:tr h="578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uk-UA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ахисний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Екран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uk-UA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дношаровий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1,4*1,8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972" marR="47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650.00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650,00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/>
                </a:tc>
              </a:tr>
              <a:tr h="578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ран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</a:t>
                      </a:r>
                      <a:r>
                        <a:rPr lang="uk-UA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ожежний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</a:t>
                      </a:r>
                      <a:r>
                        <a:rPr lang="uk-UA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атунний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</a:t>
                      </a:r>
                      <a:r>
                        <a:rPr lang="uk-UA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рямий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970.00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1940,00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</a:tr>
              <a:tr h="289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ом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</a:t>
                      </a:r>
                      <a:r>
                        <a:rPr lang="uk-UA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ожежний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972" marR="47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250.00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250,00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/>
                </a:tc>
              </a:tr>
              <a:tr h="578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uk-UA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опата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</a:t>
                      </a:r>
                      <a:r>
                        <a:rPr lang="uk-UA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ожежна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(ШТИКОВА)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255.00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510,00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</a:tr>
              <a:tr h="289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uk-UA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опата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</a:t>
                      </a:r>
                      <a:r>
                        <a:rPr lang="uk-UA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ожежна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СОВКОВА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972" marR="47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255.00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510,00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/>
                </a:tc>
              </a:tr>
              <a:tr h="289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uk-UA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укав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П</a:t>
                      </a:r>
                      <a:r>
                        <a:rPr lang="uk-UA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ожежний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Д-51 ГР-50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985.00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985,00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</a:tr>
              <a:tr h="289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uk-UA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окира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ДІЕЛЕКТРИЧНА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972" marR="47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380.00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380,00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/>
                </a:tc>
              </a:tr>
              <a:tr h="289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uk-UA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твол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</a:t>
                      </a:r>
                      <a:r>
                        <a:rPr lang="uk-UA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ожежний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РС-50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165,00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165,00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</a:tr>
              <a:tr h="578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</a:t>
                      </a:r>
                      <a:r>
                        <a:rPr lang="uk-UA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іт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пожежний відкритого типу без комплектації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972" marR="47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1238,00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1238,00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/>
                </a:tc>
              </a:tr>
              <a:tr h="289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lang="uk-UA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щик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піску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2985,00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2985,00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>
                    <a:solidFill>
                      <a:srgbClr val="F9BAA9"/>
                    </a:solidFill>
                  </a:tcPr>
                </a:tc>
              </a:tr>
              <a:tr h="270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Мило рідке (5л)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972" marR="47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38.00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3800.00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/>
                </a:tc>
              </a:tr>
              <a:tr h="3252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Всього: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972" marR="47972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94021.00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72" marR="4797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09231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66" y="0"/>
            <a:ext cx="3188282" cy="404664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Грудень   2022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47140624"/>
              </p:ext>
            </p:extLst>
          </p:nvPr>
        </p:nvGraphicFramePr>
        <p:xfrm>
          <a:off x="0" y="476669"/>
          <a:ext cx="9143999" cy="638132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84670"/>
                <a:gridCol w="3147370"/>
                <a:gridCol w="1656184"/>
                <a:gridCol w="1171347"/>
                <a:gridCol w="1384428"/>
              </a:tblGrid>
              <a:tr h="62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ВМР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Найменування видатків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Вартість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</a:tr>
              <a:tr h="415950">
                <a:tc row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 kern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 kern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 kern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 kern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 kern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 kern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ВМР</a:t>
                      </a:r>
                    </a:p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(Укриття)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Зовнішній акумулятор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</a:rPr>
                        <a:t>6710.00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485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Ліхтар ручний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</a:rPr>
                        <a:t>4500.00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485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Радіоприймач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</a:rPr>
                        <a:t>1200.00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485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Термос 5л.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</a:rPr>
                        <a:t>17500.00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485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А 95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</a:rPr>
                        <a:t>19270.00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485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Змазка 10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1л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</a:rPr>
                        <a:t>2970.00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485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Бутль</a:t>
                      </a: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води 19л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</a:rPr>
                        <a:t>840.00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485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Подовжувач мережевий 5м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>
                          <a:solidFill>
                            <a:schemeClr val="tx1"/>
                          </a:solidFill>
                          <a:effectLst/>
                        </a:rPr>
                        <a:t>1995.00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485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Помпа механічна для води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</a:rPr>
                        <a:t>2150.00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485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Серветки вологі з клапаном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</a:rPr>
                        <a:t>2150.00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485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Стакан 180мл 100шт.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</a:rPr>
                        <a:t>279.00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  <a:tr h="485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Стакан паперовий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effectLst/>
                        </a:rPr>
                        <a:t>930.00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60" marR="48260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25844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131840" cy="548640"/>
          </a:xfrm>
        </p:spPr>
        <p:txBody>
          <a:bodyPr/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грудень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2022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09261396"/>
              </p:ext>
            </p:extLst>
          </p:nvPr>
        </p:nvGraphicFramePr>
        <p:xfrm>
          <a:off x="1" y="548680"/>
          <a:ext cx="9143999" cy="630932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47663"/>
                <a:gridCol w="3960440"/>
                <a:gridCol w="1296144"/>
                <a:gridCol w="1263775"/>
                <a:gridCol w="1075977"/>
              </a:tblGrid>
              <a:tr h="453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ВМР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Найменування видатків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Вартість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</a:tr>
              <a:tr h="383953">
                <a:tc row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ВМР</a:t>
                      </a:r>
                    </a:p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(Канцелярія)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uk-UA" sz="2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уаш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357,60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</a:tr>
              <a:tr h="383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лей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-ОЛIВЕЦЬ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33.30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</a:tr>
              <a:tr h="5899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Набір креативної творчості (тісто)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79.90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</a:tr>
              <a:tr h="5899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Набір креативної творчості(тісто)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84.90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</a:tr>
              <a:tr h="383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Ножиці дитячі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152.10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</a:tr>
              <a:tr h="383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Олівці кольорові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284.80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</a:tr>
              <a:tr h="383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Папір А-4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980.00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</a:tr>
              <a:tr h="383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Папір кольоровий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121.60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</a:tr>
              <a:tr h="383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Папка-конверт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35.40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</a:tr>
              <a:tr h="383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Папка-конверт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93.00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</a:tr>
              <a:tr h="383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Папка-конверт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112.00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</a:tr>
              <a:tr h="383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r>
                        <a:rPr lang="uk-UA" sz="2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айли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199.60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</a:tr>
              <a:tr h="383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r>
                        <a:rPr lang="uk-UA" sz="20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айли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119.80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</a:tr>
              <a:tr h="453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Всього: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61508.00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798" marR="24798" marT="4894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10551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01" y="0"/>
            <a:ext cx="3244984" cy="548640"/>
          </a:xfrm>
        </p:spPr>
        <p:txBody>
          <a:bodyPr/>
          <a:lstStyle/>
          <a:p>
            <a:r>
              <a:rPr lang="uk-UA" dirty="0"/>
              <a:t>лютий 2023рік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75055159"/>
              </p:ext>
            </p:extLst>
          </p:nvPr>
        </p:nvGraphicFramePr>
        <p:xfrm>
          <a:off x="-1" y="1412775"/>
          <a:ext cx="9144000" cy="3833082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2051721"/>
                <a:gridCol w="2825525"/>
                <a:gridCol w="1386265"/>
                <a:gridCol w="1443588"/>
                <a:gridCol w="1436901"/>
              </a:tblGrid>
              <a:tr h="1200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ВМР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Найменування видатків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Вартість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00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Вінницька міська  рада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Радіоприймач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00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Всього: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09362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7992888" cy="64807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Використані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позабюджетні  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кошти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81104846"/>
              </p:ext>
            </p:extLst>
          </p:nvPr>
        </p:nvGraphicFramePr>
        <p:xfrm>
          <a:off x="0" y="620687"/>
          <a:ext cx="9144000" cy="67688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4116287"/>
                <a:gridCol w="1979713"/>
              </a:tblGrid>
              <a:tr h="171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Сад /група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Місяць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Сума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5283"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Сад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Вересень </a:t>
                      </a:r>
                      <a:r>
                        <a:rPr lang="uk-UA" sz="2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2022.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1822.00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</a:tr>
              <a:tr h="395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Жовтень </a:t>
                      </a:r>
                      <a:r>
                        <a:rPr lang="uk-UA" sz="2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2022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273.50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5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Листопад </a:t>
                      </a:r>
                      <a:r>
                        <a:rPr lang="uk-UA" sz="2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2022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</a:tr>
              <a:tr h="395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Грудень </a:t>
                      </a:r>
                      <a:r>
                        <a:rPr lang="uk-UA" sz="2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2022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574.00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5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Січень </a:t>
                      </a:r>
                      <a:r>
                        <a:rPr lang="uk-UA" sz="2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604.00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</a:tr>
              <a:tr h="395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Лютий </a:t>
                      </a:r>
                      <a:r>
                        <a:rPr lang="uk-UA" sz="2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613.80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5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Березень </a:t>
                      </a:r>
                      <a:r>
                        <a:rPr lang="uk-UA" sz="2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815.70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</a:tr>
              <a:tr h="395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Квітень </a:t>
                      </a:r>
                      <a:r>
                        <a:rPr lang="uk-UA" sz="2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2717.00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19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Травень 2023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2300.00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52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 група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Травень </a:t>
                      </a:r>
                      <a:r>
                        <a:rPr lang="uk-UA" sz="2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7400.00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</a:tr>
              <a:tr h="3952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 група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Травень </a:t>
                      </a:r>
                      <a:r>
                        <a:rPr lang="uk-UA" sz="2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4000.00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52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група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Травень </a:t>
                      </a:r>
                      <a:r>
                        <a:rPr lang="uk-UA" sz="2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3700.00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</a:tr>
              <a:tr h="3952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група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Травень </a:t>
                      </a:r>
                      <a:r>
                        <a:rPr lang="uk-UA" sz="2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3500.00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52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 група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Травень </a:t>
                      </a:r>
                      <a:r>
                        <a:rPr lang="uk-UA" sz="2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4000.00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9BAA9"/>
                    </a:solidFill>
                  </a:tcPr>
                </a:tc>
              </a:tr>
              <a:tr h="5296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Всього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32320.00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86223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3138</TotalTime>
  <Words>1452</Words>
  <Application>Microsoft Office PowerPoint</Application>
  <PresentationFormat>Экран (4:3)</PresentationFormat>
  <Paragraphs>1080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Углы</vt:lpstr>
      <vt:lpstr>Звіт про використання коштів за  2022-2023 навчальний  рік</vt:lpstr>
      <vt:lpstr>Використані Бюджетні кошти</vt:lpstr>
      <vt:lpstr>вересень    2022 </vt:lpstr>
      <vt:lpstr>Жовтень    2022</vt:lpstr>
      <vt:lpstr>листопад    2022</vt:lpstr>
      <vt:lpstr>   Грудень   2022</vt:lpstr>
      <vt:lpstr>грудень 2022</vt:lpstr>
      <vt:lpstr>лютий 2023рік</vt:lpstr>
      <vt:lpstr>Використані     позабюджетні   кошти</vt:lpstr>
      <vt:lpstr>Вересень    2022</vt:lpstr>
      <vt:lpstr>Жовтень 2022</vt:lpstr>
      <vt:lpstr>грудень 2022</vt:lpstr>
      <vt:lpstr>січень   2022</vt:lpstr>
      <vt:lpstr>лютий    2022</vt:lpstr>
      <vt:lpstr>Березень    2023</vt:lpstr>
      <vt:lpstr>квітень  2023</vt:lpstr>
      <vt:lpstr>Травень   2023</vt:lpstr>
      <vt:lpstr>Травень 2023</vt:lpstr>
      <vt:lpstr>Використані благодійні кошти</vt:lpstr>
      <vt:lpstr>Юнісеф    Вересень 2022 -  1770.50</vt:lpstr>
      <vt:lpstr>Юнісеф               Вересень 2022 -  1770.50</vt:lpstr>
      <vt:lpstr>Юнісеф         Березень 2023 -  77055.00</vt:lpstr>
      <vt:lpstr>Юнісеф                   Березень 2023 -  77055.00</vt:lpstr>
      <vt:lpstr>Подільська громада   Вересень 2022 – 9336.00</vt:lpstr>
      <vt:lpstr>Німеччина        Лютий  2023  -   20450.00</vt:lpstr>
      <vt:lpstr>Німеччина       березень  2023  - 14935.76</vt:lpstr>
      <vt:lpstr>Громадська Організація «Добро не має кордонів»                                Квітень 2023      -   4000.00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User</cp:lastModifiedBy>
  <cp:revision>51</cp:revision>
  <dcterms:created xsi:type="dcterms:W3CDTF">2023-06-05T13:16:05Z</dcterms:created>
  <dcterms:modified xsi:type="dcterms:W3CDTF">2023-06-19T18:20:34Z</dcterms:modified>
</cp:coreProperties>
</file>